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12"/>
  </p:notesMasterIdLst>
  <p:sldIdLst>
    <p:sldId id="256" r:id="rId2"/>
    <p:sldId id="262" r:id="rId3"/>
    <p:sldId id="263" r:id="rId4"/>
    <p:sldId id="257" r:id="rId5"/>
    <p:sldId id="258" r:id="rId6"/>
    <p:sldId id="259" r:id="rId7"/>
    <p:sldId id="260" r:id="rId8"/>
    <p:sldId id="261" r:id="rId9"/>
    <p:sldId id="264" r:id="rId10"/>
    <p:sldId id="265" r:id="rId1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94660"/>
  </p:normalViewPr>
  <p:slideViewPr>
    <p:cSldViewPr snapToGrid="0">
      <p:cViewPr varScale="1">
        <p:scale>
          <a:sx n="68" d="100"/>
          <a:sy n="68" d="100"/>
        </p:scale>
        <p:origin x="90" y="114"/>
      </p:cViewPr>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8BDCC7F-9930-4C65-A598-92BC2D1690A1}" type="datetimeFigureOut">
              <a:rPr lang="en-US" smtClean="0"/>
              <a:t>7/3/2019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4D0D5CF-AB27-423B-A804-498178EFC301}" type="slidenum">
              <a:rPr lang="en-US" smtClean="0"/>
              <a:t>‹#›</a:t>
            </a:fld>
            <a:endParaRPr lang="en-US"/>
          </a:p>
        </p:txBody>
      </p:sp>
    </p:spTree>
    <p:extLst>
      <p:ext uri="{BB962C8B-B14F-4D97-AF65-F5344CB8AC3E}">
        <p14:creationId xmlns:p14="http://schemas.microsoft.com/office/powerpoint/2010/main" val="21737885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cap="none" smtClean="0"/>
              <a:t>The</a:t>
            </a:r>
            <a:r>
              <a:rPr lang="en-US" sz="1200" cap="none" baseline="0" smtClean="0"/>
              <a:t> supernatural intervention archetype is a symbolic archetype; however, it can be seen across archetypes of various categories.  It is seen in many of the legends we read such as the epic, “Beowulf,” “King Arthur,” and other works of literature. Much of the literature that includes supernatural intervention shows gods or witches working against or on behalf of the hero or main character. This intervention affects the fate or destinity of the hero, who usually has to make a decision concerning a conflict in the story. </a:t>
            </a:r>
            <a:endParaRPr lang="en-US"/>
          </a:p>
        </p:txBody>
      </p:sp>
      <p:sp>
        <p:nvSpPr>
          <p:cNvPr id="4" name="Slide Number Placeholder 3"/>
          <p:cNvSpPr>
            <a:spLocks noGrp="1"/>
          </p:cNvSpPr>
          <p:nvPr>
            <p:ph type="sldNum" sz="quarter" idx="10"/>
          </p:nvPr>
        </p:nvSpPr>
        <p:spPr/>
        <p:txBody>
          <a:bodyPr/>
          <a:lstStyle/>
          <a:p>
            <a:fld id="{74D0D5CF-AB27-423B-A804-498178EFC301}" type="slidenum">
              <a:rPr lang="en-US" smtClean="0"/>
              <a:t>2</a:t>
            </a:fld>
            <a:endParaRPr lang="en-US"/>
          </a:p>
        </p:txBody>
      </p:sp>
    </p:spTree>
    <p:extLst>
      <p:ext uri="{BB962C8B-B14F-4D97-AF65-F5344CB8AC3E}">
        <p14:creationId xmlns:p14="http://schemas.microsoft.com/office/powerpoint/2010/main" val="24236689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mtClean="0"/>
              <a:t>Many</a:t>
            </a:r>
            <a:r>
              <a:rPr lang="en-US" baseline="0" smtClean="0"/>
              <a:t> of the stories we read in the course, show a Christian context.  Anyone familiar with the Bible, may recognize similar elements in legends,  or particular Anglo-Saxon literature such as “Beowulf.”  A breakdown of the words “Super” and “Natural” may allow us to understand the significance of the archetype.  In defining the words, George Knight suggested that supernatural refers to God and the characteristics of God. Because humans are prone to error and are often considered frail, divine intervention is necessary to keep things in order.  </a:t>
            </a:r>
            <a:endParaRPr lang="en-US"/>
          </a:p>
        </p:txBody>
      </p:sp>
      <p:sp>
        <p:nvSpPr>
          <p:cNvPr id="4" name="Slide Number Placeholder 3"/>
          <p:cNvSpPr>
            <a:spLocks noGrp="1"/>
          </p:cNvSpPr>
          <p:nvPr>
            <p:ph type="sldNum" sz="quarter" idx="10"/>
          </p:nvPr>
        </p:nvSpPr>
        <p:spPr/>
        <p:txBody>
          <a:bodyPr/>
          <a:lstStyle/>
          <a:p>
            <a:fld id="{74D0D5CF-AB27-423B-A804-498178EFC301}" type="slidenum">
              <a:rPr lang="en-US" smtClean="0"/>
              <a:t>3</a:t>
            </a:fld>
            <a:endParaRPr lang="en-US"/>
          </a:p>
        </p:txBody>
      </p:sp>
    </p:spTree>
    <p:extLst>
      <p:ext uri="{BB962C8B-B14F-4D97-AF65-F5344CB8AC3E}">
        <p14:creationId xmlns:p14="http://schemas.microsoft.com/office/powerpoint/2010/main" val="130606602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sz="1200" cap="none" smtClean="0"/>
              <a:t>A </a:t>
            </a:r>
            <a:r>
              <a:rPr lang="en-US" sz="1200" cap="none" dirty="0" smtClean="0"/>
              <a:t>supernatural intervention is often necessary; not just in literature, but in real life. People are often faced with problems that keep them from functioning normally. When this happens, they rely on faith. It is at this point that a supernatural intervention is warranted. In</a:t>
            </a:r>
            <a:r>
              <a:rPr lang="en-US" sz="1200" cap="none" baseline="0" dirty="0" smtClean="0"/>
              <a:t> literature, sometimes the intervention is not desired or welcomed, however it often propels the main character, or hero, forward. </a:t>
            </a:r>
            <a:r>
              <a:rPr lang="en-US" sz="1200" cap="none" dirty="0" smtClean="0"/>
              <a:t>This is the greatest archetype because it is what allows a person to hope for the best outcome, when faced with the impossible. </a:t>
            </a:r>
          </a:p>
          <a:p>
            <a:endParaRPr lang="en-US" dirty="0"/>
          </a:p>
        </p:txBody>
      </p:sp>
      <p:sp>
        <p:nvSpPr>
          <p:cNvPr id="4" name="Slide Number Placeholder 3"/>
          <p:cNvSpPr>
            <a:spLocks noGrp="1"/>
          </p:cNvSpPr>
          <p:nvPr>
            <p:ph type="sldNum" sz="quarter" idx="10"/>
          </p:nvPr>
        </p:nvSpPr>
        <p:spPr/>
        <p:txBody>
          <a:bodyPr/>
          <a:lstStyle/>
          <a:p>
            <a:fld id="{74D0D5CF-AB27-423B-A804-498178EFC301}" type="slidenum">
              <a:rPr lang="en-US" smtClean="0"/>
              <a:t>4</a:t>
            </a:fld>
            <a:endParaRPr lang="en-US"/>
          </a:p>
        </p:txBody>
      </p:sp>
    </p:spTree>
    <p:extLst>
      <p:ext uri="{BB962C8B-B14F-4D97-AF65-F5344CB8AC3E}">
        <p14:creationId xmlns:p14="http://schemas.microsoft.com/office/powerpoint/2010/main" val="315333339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archetype</a:t>
            </a:r>
            <a:r>
              <a:rPr lang="en-US" baseline="0" dirty="0" smtClean="0"/>
              <a:t> can be seen in stories like Cinderella and in Greek mythology. Often, these supernatural beings help the main character achieve a goal or purpose.  The idea of fate or a person’s purpose is intertwined within this relationship that develops between the main character and the supernatural. </a:t>
            </a:r>
            <a:endParaRPr lang="en-US" dirty="0"/>
          </a:p>
        </p:txBody>
      </p:sp>
      <p:sp>
        <p:nvSpPr>
          <p:cNvPr id="4" name="Slide Number Placeholder 3"/>
          <p:cNvSpPr>
            <a:spLocks noGrp="1"/>
          </p:cNvSpPr>
          <p:nvPr>
            <p:ph type="sldNum" sz="quarter" idx="10"/>
          </p:nvPr>
        </p:nvSpPr>
        <p:spPr/>
        <p:txBody>
          <a:bodyPr/>
          <a:lstStyle/>
          <a:p>
            <a:fld id="{74D0D5CF-AB27-423B-A804-498178EFC301}" type="slidenum">
              <a:rPr lang="en-US" smtClean="0"/>
              <a:t>5</a:t>
            </a:fld>
            <a:endParaRPr lang="en-US"/>
          </a:p>
        </p:txBody>
      </p:sp>
    </p:spTree>
    <p:extLst>
      <p:ext uri="{BB962C8B-B14F-4D97-AF65-F5344CB8AC3E}">
        <p14:creationId xmlns:p14="http://schemas.microsoft.com/office/powerpoint/2010/main" val="122351056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idea of the</a:t>
            </a:r>
            <a:r>
              <a:rPr lang="en-US" baseline="0" dirty="0" smtClean="0"/>
              <a:t> supernatural is common in literature and in history.  The belief in a god or gods is a common part of humanity and life, as many of us know it.  This archetype resonates with many of us because of the part of us that seeks for more. It is human nature to want </a:t>
            </a:r>
            <a:r>
              <a:rPr lang="en-US" baseline="0" smtClean="0"/>
              <a:t>answers to the unknown and to </a:t>
            </a:r>
            <a:r>
              <a:rPr lang="en-US" sz="1200" cap="none" smtClean="0">
                <a:latin typeface="Times New Roman" panose="02020603050405020304" pitchFamily="18" charset="0"/>
                <a:cs typeface="Times New Roman" panose="02020603050405020304" pitchFamily="18" charset="0"/>
              </a:rPr>
              <a:t>seek out answers beyond ourselves. Tiwana,</a:t>
            </a:r>
            <a:r>
              <a:rPr lang="en-US" sz="1200" cap="none" baseline="0" smtClean="0">
                <a:latin typeface="Times New Roman" panose="02020603050405020304" pitchFamily="18" charset="0"/>
                <a:cs typeface="Times New Roman" panose="02020603050405020304" pitchFamily="18" charset="0"/>
              </a:rPr>
              <a:t> writer and blogger, </a:t>
            </a:r>
            <a:r>
              <a:rPr lang="en-US" sz="1200" cap="none" smtClean="0">
                <a:latin typeface="Times New Roman" panose="02020603050405020304" pitchFamily="18" charset="0"/>
                <a:cs typeface="Times New Roman" panose="02020603050405020304" pitchFamily="18" charset="0"/>
              </a:rPr>
              <a:t>said</a:t>
            </a:r>
            <a:r>
              <a:rPr lang="en-US" sz="1200" cap="none" baseline="0" smtClean="0">
                <a:latin typeface="Times New Roman" panose="02020603050405020304" pitchFamily="18" charset="0"/>
                <a:cs typeface="Times New Roman" panose="02020603050405020304" pitchFamily="18" charset="0"/>
              </a:rPr>
              <a:t> it like this, “The hunt for god or a higher existence is to find the true meaning of life.”</a:t>
            </a:r>
            <a:endParaRPr lang="en-US" dirty="0"/>
          </a:p>
        </p:txBody>
      </p:sp>
      <p:sp>
        <p:nvSpPr>
          <p:cNvPr id="4" name="Slide Number Placeholder 3"/>
          <p:cNvSpPr>
            <a:spLocks noGrp="1"/>
          </p:cNvSpPr>
          <p:nvPr>
            <p:ph type="sldNum" sz="quarter" idx="10"/>
          </p:nvPr>
        </p:nvSpPr>
        <p:spPr/>
        <p:txBody>
          <a:bodyPr/>
          <a:lstStyle/>
          <a:p>
            <a:fld id="{74D0D5CF-AB27-423B-A804-498178EFC301}" type="slidenum">
              <a:rPr lang="en-US" smtClean="0"/>
              <a:t>6</a:t>
            </a:fld>
            <a:endParaRPr lang="en-US"/>
          </a:p>
        </p:txBody>
      </p:sp>
    </p:spTree>
    <p:extLst>
      <p:ext uri="{BB962C8B-B14F-4D97-AF65-F5344CB8AC3E}">
        <p14:creationId xmlns:p14="http://schemas.microsoft.com/office/powerpoint/2010/main" val="347475229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cap="none" smtClean="0">
                <a:latin typeface="Times New Roman" panose="02020603050405020304" pitchFamily="18" charset="0"/>
                <a:cs typeface="Times New Roman" panose="02020603050405020304" pitchFamily="18" charset="0"/>
              </a:rPr>
              <a:t>In the epic poem, “Beowulf,” Beowulf, the hero and main character, has inhuman strength, which allows him to keep his fellow citizens safe. In Marvel’s Agents of Shield, the super inhumans intervene to help regular citizens faced with extraordinary opposition.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cap="none" smtClean="0">
              <a:latin typeface="Times New Roman" panose="02020603050405020304" pitchFamily="18" charset="0"/>
              <a:cs typeface="Times New Roman" panose="02020603050405020304" pitchFamily="18" charset="0"/>
            </a:endParaRPr>
          </a:p>
          <a:p>
            <a:endParaRPr lang="en-US"/>
          </a:p>
        </p:txBody>
      </p:sp>
      <p:sp>
        <p:nvSpPr>
          <p:cNvPr id="4" name="Slide Number Placeholder 3"/>
          <p:cNvSpPr>
            <a:spLocks noGrp="1"/>
          </p:cNvSpPr>
          <p:nvPr>
            <p:ph type="sldNum" sz="quarter" idx="10"/>
          </p:nvPr>
        </p:nvSpPr>
        <p:spPr/>
        <p:txBody>
          <a:bodyPr/>
          <a:lstStyle/>
          <a:p>
            <a:fld id="{74D0D5CF-AB27-423B-A804-498178EFC301}" type="slidenum">
              <a:rPr lang="en-US" smtClean="0"/>
              <a:t>7</a:t>
            </a:fld>
            <a:endParaRPr lang="en-US"/>
          </a:p>
        </p:txBody>
      </p:sp>
    </p:spTree>
    <p:extLst>
      <p:ext uri="{BB962C8B-B14F-4D97-AF65-F5344CB8AC3E}">
        <p14:creationId xmlns:p14="http://schemas.microsoft.com/office/powerpoint/2010/main" val="409548105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mtClean="0"/>
              <a:t>Including the supernatural in literature</a:t>
            </a:r>
            <a:r>
              <a:rPr lang="en-US" baseline="0" smtClean="0"/>
              <a:t> enables us to critique ourselves as humans.  It goes to the heart of what it really means to be human.  Who will we rely on in the face of evil? </a:t>
            </a:r>
            <a:r>
              <a:rPr lang="en-US" sz="1200" cap="none" smtClean="0">
                <a:latin typeface="Times New Roman" panose="02020603050405020304" pitchFamily="18" charset="0"/>
                <a:cs typeface="Times New Roman" panose="02020603050405020304" pitchFamily="18" charset="0"/>
              </a:rPr>
              <a:t>Shakespeare included the supernatural in some of his plays such as Macbeth and Hamlet—allows us to see the inner turmoil humans face and the societal issues that are prevalent among humans.</a:t>
            </a:r>
          </a:p>
          <a:p>
            <a:endParaRPr lang="en-US"/>
          </a:p>
        </p:txBody>
      </p:sp>
      <p:sp>
        <p:nvSpPr>
          <p:cNvPr id="4" name="Slide Number Placeholder 3"/>
          <p:cNvSpPr>
            <a:spLocks noGrp="1"/>
          </p:cNvSpPr>
          <p:nvPr>
            <p:ph type="sldNum" sz="quarter" idx="10"/>
          </p:nvPr>
        </p:nvSpPr>
        <p:spPr/>
        <p:txBody>
          <a:bodyPr/>
          <a:lstStyle/>
          <a:p>
            <a:fld id="{74D0D5CF-AB27-423B-A804-498178EFC301}" type="slidenum">
              <a:rPr lang="en-US" smtClean="0"/>
              <a:t>8</a:t>
            </a:fld>
            <a:endParaRPr lang="en-US"/>
          </a:p>
        </p:txBody>
      </p:sp>
    </p:spTree>
    <p:extLst>
      <p:ext uri="{BB962C8B-B14F-4D97-AF65-F5344CB8AC3E}">
        <p14:creationId xmlns:p14="http://schemas.microsoft.com/office/powerpoint/2010/main" val="364079984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mtClean="0"/>
              <a:t>Without a shadow of a doubt, this is the greatest archetype</a:t>
            </a:r>
            <a:r>
              <a:rPr lang="en-US" baseline="0" smtClean="0"/>
              <a:t> because it is common to us all.  We all have a need for answers, and we either search within ourselves or seek it beyond ourselves.  Including supernatural intervention archetypes in literature opens up our eyes to humanity.  What are we capable of?  How do we overcome the impossible?  </a:t>
            </a:r>
            <a:endParaRPr lang="en-US"/>
          </a:p>
        </p:txBody>
      </p:sp>
      <p:sp>
        <p:nvSpPr>
          <p:cNvPr id="4" name="Slide Number Placeholder 3"/>
          <p:cNvSpPr>
            <a:spLocks noGrp="1"/>
          </p:cNvSpPr>
          <p:nvPr>
            <p:ph type="sldNum" sz="quarter" idx="10"/>
          </p:nvPr>
        </p:nvSpPr>
        <p:spPr/>
        <p:txBody>
          <a:bodyPr/>
          <a:lstStyle/>
          <a:p>
            <a:fld id="{74D0D5CF-AB27-423B-A804-498178EFC301}" type="slidenum">
              <a:rPr lang="en-US" smtClean="0"/>
              <a:t>9</a:t>
            </a:fld>
            <a:endParaRPr lang="en-US"/>
          </a:p>
        </p:txBody>
      </p:sp>
    </p:spTree>
    <p:extLst>
      <p:ext uri="{BB962C8B-B14F-4D97-AF65-F5344CB8AC3E}">
        <p14:creationId xmlns:p14="http://schemas.microsoft.com/office/powerpoint/2010/main" val="376215964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ctrTitle"/>
          </p:nvPr>
        </p:nvSpPr>
        <p:spPr>
          <a:xfrm>
            <a:off x="1751012" y="1300785"/>
            <a:ext cx="8689976" cy="2509213"/>
          </a:xfrm>
        </p:spPr>
        <p:txBody>
          <a:bodyPr anchor="b">
            <a:normAutofit/>
          </a:bodyPr>
          <a:lstStyle>
            <a:lvl1pPr algn="ctr">
              <a:defRPr sz="4800"/>
            </a:lvl1pPr>
          </a:lstStyle>
          <a:p>
            <a:r>
              <a:rPr lang="en-US" smtClean="0"/>
              <a:t>Click to edit Master title style</a:t>
            </a:r>
            <a:endParaRPr lang="en-US" dirty="0"/>
          </a:p>
        </p:txBody>
      </p:sp>
      <p:sp>
        <p:nvSpPr>
          <p:cNvPr id="3" name="Subtitle 2"/>
          <p:cNvSpPr>
            <a:spLocks noGrp="1"/>
          </p:cNvSpPr>
          <p:nvPr>
            <p:ph type="subTitle" idx="1"/>
          </p:nvPr>
        </p:nvSpPr>
        <p:spPr>
          <a:xfrm>
            <a:off x="1751012" y="3886200"/>
            <a:ext cx="8689976" cy="1371599"/>
          </a:xfrm>
        </p:spPr>
        <p:txBody>
          <a:bodyPr>
            <a:normAutofit/>
          </a:bodyPr>
          <a:lstStyle>
            <a:lvl1pPr marL="0" indent="0" algn="ctr">
              <a:buNone/>
              <a:defRPr sz="22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7/3/2019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smtClean="0"/>
              <a:t>Click to edit Master title style</a:t>
            </a:r>
            <a:endParaRPr lang="en-US" dirty="0"/>
          </a:p>
        </p:txBody>
      </p:sp>
      <p:sp>
        <p:nvSpPr>
          <p:cNvPr id="12" name="Content Placeholder 2"/>
          <p:cNvSpPr>
            <a:spLocks noGrp="1"/>
          </p:cNvSpPr>
          <p:nvPr>
            <p:ph sz="quarter" idx="13"/>
          </p:nvPr>
        </p:nvSpPr>
        <p:spPr>
          <a:xfrm>
            <a:off x="913774" y="2367092"/>
            <a:ext cx="10363826" cy="342410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7/3/2019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828563"/>
            <a:ext cx="10351752" cy="2736819"/>
          </a:xfrm>
        </p:spPr>
        <p:txBody>
          <a:bodyPr anchor="b">
            <a:normAutofit/>
          </a:bodyPr>
          <a:lstStyle>
            <a:lvl1pPr>
              <a:defRPr sz="4000"/>
            </a:lvl1pPr>
          </a:lstStyle>
          <a:p>
            <a:r>
              <a:rPr lang="en-US" smtClean="0"/>
              <a:t>Click to edit Master title style</a:t>
            </a:r>
            <a:endParaRPr lang="en-US" dirty="0"/>
          </a:p>
        </p:txBody>
      </p:sp>
      <p:sp>
        <p:nvSpPr>
          <p:cNvPr id="3" name="Text Placeholder 2"/>
          <p:cNvSpPr>
            <a:spLocks noGrp="1"/>
          </p:cNvSpPr>
          <p:nvPr>
            <p:ph type="body" idx="1"/>
          </p:nvPr>
        </p:nvSpPr>
        <p:spPr>
          <a:xfrm>
            <a:off x="913774" y="3657457"/>
            <a:ext cx="10351752" cy="1368183"/>
          </a:xfrm>
        </p:spPr>
        <p:txBody>
          <a:bodyPr>
            <a:normAutofit/>
          </a:bodyPr>
          <a:lstStyle>
            <a:lvl1pPr marL="0" indent="0" algn="ctr">
              <a:buNone/>
              <a:defRPr sz="2000">
                <a:solidFill>
                  <a:schemeClr val="bg1">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dirty="0"/>
              <a:t>7/3/2019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en-US" smtClean="0"/>
              <a:t>Click to edit Master title style</a:t>
            </a:r>
            <a:endParaRPr lang="en-US" dirty="0"/>
          </a:p>
        </p:txBody>
      </p:sp>
      <p:sp>
        <p:nvSpPr>
          <p:cNvPr id="12" name="Content Placeholder 2"/>
          <p:cNvSpPr>
            <a:spLocks noGrp="1"/>
          </p:cNvSpPr>
          <p:nvPr>
            <p:ph sz="quarter" idx="13"/>
          </p:nvPr>
        </p:nvSpPr>
        <p:spPr>
          <a:xfrm>
            <a:off x="913774" y="2367092"/>
            <a:ext cx="5106026" cy="342410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3"/>
          <p:cNvSpPr>
            <a:spLocks noGrp="1"/>
          </p:cNvSpPr>
          <p:nvPr>
            <p:ph sz="quarter" idx="14"/>
          </p:nvPr>
        </p:nvSpPr>
        <p:spPr>
          <a:xfrm>
            <a:off x="6172200" y="2367092"/>
            <a:ext cx="5105400" cy="342410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7/3/2019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146328" y="2371018"/>
            <a:ext cx="487347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2" name="Content Placeholder 3"/>
          <p:cNvSpPr>
            <a:spLocks noGrp="1"/>
          </p:cNvSpPr>
          <p:nvPr>
            <p:ph sz="quarter" idx="13"/>
          </p:nvPr>
        </p:nvSpPr>
        <p:spPr>
          <a:xfrm>
            <a:off x="913774" y="3051012"/>
            <a:ext cx="5106027" cy="274018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396423" y="2371018"/>
            <a:ext cx="488180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3" name="Content Placeholder 5"/>
          <p:cNvSpPr>
            <a:spLocks noGrp="1"/>
          </p:cNvSpPr>
          <p:nvPr>
            <p:ph sz="quarter" idx="14"/>
          </p:nvPr>
        </p:nvSpPr>
        <p:spPr>
          <a:xfrm>
            <a:off x="6172200" y="3051012"/>
            <a:ext cx="5105401" cy="274018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7/3/2019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7/3/2019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Date Placeholder 1"/>
          <p:cNvSpPr>
            <a:spLocks noGrp="1"/>
          </p:cNvSpPr>
          <p:nvPr>
            <p:ph type="dt" sz="half" idx="10"/>
          </p:nvPr>
        </p:nvSpPr>
        <p:spPr/>
        <p:txBody>
          <a:bodyPr/>
          <a:lstStyle/>
          <a:p>
            <a:fld id="{48A87A34-81AB-432B-8DAE-1953F412C126}" type="datetimeFigureOut">
              <a:rPr lang="en-US" dirty="0"/>
              <a:t>7/3/2019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609600"/>
            <a:ext cx="3935688" cy="2023252"/>
          </a:xfrm>
        </p:spPr>
        <p:txBody>
          <a:bodyPr anchor="b"/>
          <a:lstStyle>
            <a:lvl1pPr algn="ctr">
              <a:defRPr sz="3200"/>
            </a:lvl1pPr>
          </a:lstStyle>
          <a:p>
            <a:r>
              <a:rPr lang="en-US" smtClean="0"/>
              <a:t>Click to edit Master title style</a:t>
            </a:r>
            <a:endParaRPr lang="en-US" dirty="0"/>
          </a:p>
        </p:txBody>
      </p:sp>
      <p:sp>
        <p:nvSpPr>
          <p:cNvPr id="10" name="Content Placeholder 2"/>
          <p:cNvSpPr>
            <a:spLocks noGrp="1"/>
          </p:cNvSpPr>
          <p:nvPr>
            <p:ph sz="quarter" idx="13"/>
          </p:nvPr>
        </p:nvSpPr>
        <p:spPr>
          <a:xfrm>
            <a:off x="5078062" y="609600"/>
            <a:ext cx="6200163" cy="5181599"/>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913774" y="2632852"/>
            <a:ext cx="3935689" cy="3158348"/>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7/3/2019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600"/>
            <a:ext cx="5934969" cy="2023254"/>
          </a:xfrm>
        </p:spPr>
        <p:txBody>
          <a:bodyPr anchor="b"/>
          <a:lstStyle>
            <a:lvl1pPr algn="ct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7424803" y="609601"/>
            <a:ext cx="3255358" cy="5181600"/>
          </a:xfrm>
          <a:prstGeom prst="roundRect">
            <a:avLst>
              <a:gd name="adj" fmla="val 4943"/>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913794" y="2632852"/>
            <a:ext cx="5934949" cy="3158347"/>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7/3/2019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94" y="4289374"/>
            <a:ext cx="10364432" cy="81161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184744" y="698261"/>
            <a:ext cx="9822532" cy="3214136"/>
          </a:xfrm>
          <a:prstGeom prst="roundRect">
            <a:avLst>
              <a:gd name="adj" fmla="val 4944"/>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913774" y="5108728"/>
            <a:ext cx="10364452" cy="682472"/>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7/3/2019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599"/>
            <a:ext cx="10364452" cy="3427245"/>
          </a:xfrm>
        </p:spPr>
        <p:txBody>
          <a:bodyPr anchor="ctr"/>
          <a:lstStyle>
            <a:lvl1pPr algn="ctr">
              <a:defRPr sz="3200"/>
            </a:lvl1pPr>
          </a:lstStyle>
          <a:p>
            <a:r>
              <a:rPr lang="en-US" smtClean="0"/>
              <a:t>Click to edit Master title style</a:t>
            </a:r>
            <a:endParaRPr lang="en-US" dirty="0"/>
          </a:p>
        </p:txBody>
      </p:sp>
      <p:sp>
        <p:nvSpPr>
          <p:cNvPr id="4" name="Text Placeholder 3"/>
          <p:cNvSpPr>
            <a:spLocks noGrp="1"/>
          </p:cNvSpPr>
          <p:nvPr>
            <p:ph type="body" sz="half" idx="2"/>
          </p:nvPr>
        </p:nvSpPr>
        <p:spPr>
          <a:xfrm>
            <a:off x="913775" y="4204821"/>
            <a:ext cx="10364452" cy="1586380"/>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7/3/2019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1446212" y="609600"/>
            <a:ext cx="9302752" cy="2992904"/>
          </a:xfrm>
        </p:spPr>
        <p:txBody>
          <a:bodyPr anchor="ctr"/>
          <a:lstStyle>
            <a:lvl1pPr>
              <a:defRPr sz="3200"/>
            </a:lvl1pPr>
          </a:lstStyle>
          <a:p>
            <a:r>
              <a:rPr lang="en-US" smtClean="0"/>
              <a:t>Click to edit Master title style</a:t>
            </a:r>
            <a:endParaRPr lang="en-US" dirty="0"/>
          </a:p>
        </p:txBody>
      </p:sp>
      <p:sp>
        <p:nvSpPr>
          <p:cNvPr id="12" name="Text Placeholder 3"/>
          <p:cNvSpPr>
            <a:spLocks noGrp="1"/>
          </p:cNvSpPr>
          <p:nvPr>
            <p:ph type="body" sz="half" idx="13"/>
          </p:nvPr>
        </p:nvSpPr>
        <p:spPr>
          <a:xfrm>
            <a:off x="1720644" y="3610032"/>
            <a:ext cx="8752299" cy="59478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4" name="Text Placeholder 3"/>
          <p:cNvSpPr>
            <a:spLocks noGrp="1"/>
          </p:cNvSpPr>
          <p:nvPr>
            <p:ph type="body" sz="half" idx="2"/>
          </p:nvPr>
        </p:nvSpPr>
        <p:spPr>
          <a:xfrm>
            <a:off x="913774" y="4372796"/>
            <a:ext cx="10364452" cy="1421053"/>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7/3/2019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
        <p:nvSpPr>
          <p:cNvPr id="13" name="TextBox 12"/>
          <p:cNvSpPr txBox="1"/>
          <p:nvPr/>
        </p:nvSpPr>
        <p:spPr>
          <a:xfrm>
            <a:off x="1001488" y="75416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4" name="TextBox 13"/>
          <p:cNvSpPr txBox="1"/>
          <p:nvPr/>
        </p:nvSpPr>
        <p:spPr>
          <a:xfrm>
            <a:off x="10557558" y="299357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2138721"/>
            <a:ext cx="10364452" cy="2511835"/>
          </a:xfrm>
        </p:spPr>
        <p:txBody>
          <a:bodyPr anchor="b"/>
          <a:lstStyle>
            <a:lvl1pPr algn="ctr">
              <a:defRPr sz="3200"/>
            </a:lvl1pPr>
          </a:lstStyle>
          <a:p>
            <a:r>
              <a:rPr lang="en-US" smtClean="0"/>
              <a:t>Click to edit Master title style</a:t>
            </a:r>
            <a:endParaRPr lang="en-US" dirty="0"/>
          </a:p>
        </p:txBody>
      </p:sp>
      <p:sp>
        <p:nvSpPr>
          <p:cNvPr id="4" name="Text Placeholder 3"/>
          <p:cNvSpPr>
            <a:spLocks noGrp="1"/>
          </p:cNvSpPr>
          <p:nvPr>
            <p:ph type="body" sz="half" idx="2"/>
          </p:nvPr>
        </p:nvSpPr>
        <p:spPr>
          <a:xfrm>
            <a:off x="913775" y="4662335"/>
            <a:ext cx="10364452"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7/3/2019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5" name="Title 1"/>
          <p:cNvSpPr>
            <a:spLocks noGrp="1"/>
          </p:cNvSpPr>
          <p:nvPr>
            <p:ph type="title"/>
          </p:nvPr>
        </p:nvSpPr>
        <p:spPr>
          <a:xfrm>
            <a:off x="913774" y="609600"/>
            <a:ext cx="10364452" cy="1605094"/>
          </a:xfrm>
        </p:spPr>
        <p:txBody>
          <a:bodyPr/>
          <a:lstStyle/>
          <a:p>
            <a:r>
              <a:rPr lang="en-US" smtClean="0"/>
              <a:t>Click to edit Master title style</a:t>
            </a:r>
            <a:endParaRPr lang="en-US" dirty="0"/>
          </a:p>
        </p:txBody>
      </p:sp>
      <p:sp>
        <p:nvSpPr>
          <p:cNvPr id="7" name="Text Placeholder 2"/>
          <p:cNvSpPr>
            <a:spLocks noGrp="1"/>
          </p:cNvSpPr>
          <p:nvPr>
            <p:ph type="body" idx="1"/>
          </p:nvPr>
        </p:nvSpPr>
        <p:spPr>
          <a:xfrm>
            <a:off x="913774" y="2367093"/>
            <a:ext cx="3298976"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8" name="Text Placeholder 3"/>
          <p:cNvSpPr>
            <a:spLocks noGrp="1"/>
          </p:cNvSpPr>
          <p:nvPr>
            <p:ph type="body" sz="half" idx="15"/>
          </p:nvPr>
        </p:nvSpPr>
        <p:spPr>
          <a:xfrm>
            <a:off x="913774" y="2943355"/>
            <a:ext cx="3298976"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9" name="Text Placeholder 4"/>
          <p:cNvSpPr>
            <a:spLocks noGrp="1"/>
          </p:cNvSpPr>
          <p:nvPr>
            <p:ph type="body" sz="quarter" idx="3"/>
          </p:nvPr>
        </p:nvSpPr>
        <p:spPr>
          <a:xfrm>
            <a:off x="4452389" y="2367093"/>
            <a:ext cx="3291521"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0" name="Text Placeholder 3"/>
          <p:cNvSpPr>
            <a:spLocks noGrp="1"/>
          </p:cNvSpPr>
          <p:nvPr>
            <p:ph type="body" sz="half" idx="16"/>
          </p:nvPr>
        </p:nvSpPr>
        <p:spPr>
          <a:xfrm>
            <a:off x="4441348" y="2943355"/>
            <a:ext cx="3303351"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1" name="Text Placeholder 4"/>
          <p:cNvSpPr>
            <a:spLocks noGrp="1"/>
          </p:cNvSpPr>
          <p:nvPr>
            <p:ph type="body" sz="quarter" idx="13"/>
          </p:nvPr>
        </p:nvSpPr>
        <p:spPr>
          <a:xfrm>
            <a:off x="7973298" y="2367093"/>
            <a:ext cx="3304928"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2" name="Text Placeholder 3"/>
          <p:cNvSpPr>
            <a:spLocks noGrp="1"/>
          </p:cNvSpPr>
          <p:nvPr>
            <p:ph type="body" sz="half" idx="17"/>
          </p:nvPr>
        </p:nvSpPr>
        <p:spPr>
          <a:xfrm>
            <a:off x="7973298" y="2943355"/>
            <a:ext cx="3304928"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7/3/2019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0" name="Title 1"/>
          <p:cNvSpPr>
            <a:spLocks noGrp="1"/>
          </p:cNvSpPr>
          <p:nvPr>
            <p:ph type="title"/>
          </p:nvPr>
        </p:nvSpPr>
        <p:spPr>
          <a:xfrm>
            <a:off x="913774" y="610772"/>
            <a:ext cx="10364452" cy="1603922"/>
          </a:xfrm>
        </p:spPr>
        <p:txBody>
          <a:bodyPr/>
          <a:lstStyle/>
          <a:p>
            <a:r>
              <a:rPr lang="en-US" smtClean="0"/>
              <a:t>Click to edit Master title style</a:t>
            </a:r>
            <a:endParaRPr lang="en-US" dirty="0"/>
          </a:p>
        </p:txBody>
      </p:sp>
      <p:sp>
        <p:nvSpPr>
          <p:cNvPr id="19" name="Text Placeholder 2"/>
          <p:cNvSpPr>
            <a:spLocks noGrp="1"/>
          </p:cNvSpPr>
          <p:nvPr>
            <p:ph type="body" idx="1"/>
          </p:nvPr>
        </p:nvSpPr>
        <p:spPr>
          <a:xfrm>
            <a:off x="913774" y="4204820"/>
            <a:ext cx="3296409"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Picture Placeholder 2"/>
          <p:cNvSpPr>
            <a:spLocks noGrp="1" noChangeAspect="1"/>
          </p:cNvSpPr>
          <p:nvPr>
            <p:ph type="pic" idx="15"/>
          </p:nvPr>
        </p:nvSpPr>
        <p:spPr>
          <a:xfrm>
            <a:off x="913774" y="2367093"/>
            <a:ext cx="3296409" cy="1524000"/>
          </a:xfrm>
          <a:prstGeom prst="roundRect">
            <a:avLst>
              <a:gd name="adj" fmla="val 9363"/>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1" name="Text Placeholder 3"/>
          <p:cNvSpPr>
            <a:spLocks noGrp="1"/>
          </p:cNvSpPr>
          <p:nvPr>
            <p:ph type="body" sz="half" idx="18"/>
          </p:nvPr>
        </p:nvSpPr>
        <p:spPr>
          <a:xfrm>
            <a:off x="913774" y="4781082"/>
            <a:ext cx="3296409" cy="101011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2" name="Text Placeholder 4"/>
          <p:cNvSpPr>
            <a:spLocks noGrp="1"/>
          </p:cNvSpPr>
          <p:nvPr>
            <p:ph type="body" sz="quarter" idx="3"/>
          </p:nvPr>
        </p:nvSpPr>
        <p:spPr>
          <a:xfrm>
            <a:off x="4442759" y="4204820"/>
            <a:ext cx="3301828"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3" name="Picture Placeholder 2"/>
          <p:cNvSpPr>
            <a:spLocks noGrp="1" noChangeAspect="1"/>
          </p:cNvSpPr>
          <p:nvPr>
            <p:ph type="pic" idx="21"/>
          </p:nvPr>
        </p:nvSpPr>
        <p:spPr>
          <a:xfrm>
            <a:off x="4441348" y="2367093"/>
            <a:ext cx="3303352" cy="1524000"/>
          </a:xfrm>
          <a:prstGeom prst="roundRect">
            <a:avLst>
              <a:gd name="adj" fmla="val 8841"/>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19"/>
          </p:nvPr>
        </p:nvSpPr>
        <p:spPr>
          <a:xfrm>
            <a:off x="4441348" y="4781080"/>
            <a:ext cx="3303352" cy="1010119"/>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5" name="Text Placeholder 4"/>
          <p:cNvSpPr>
            <a:spLocks noGrp="1"/>
          </p:cNvSpPr>
          <p:nvPr>
            <p:ph type="body" sz="quarter" idx="13"/>
          </p:nvPr>
        </p:nvSpPr>
        <p:spPr>
          <a:xfrm>
            <a:off x="7973298" y="4204820"/>
            <a:ext cx="3300681"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6" name="Picture Placeholder 2"/>
          <p:cNvSpPr>
            <a:spLocks noGrp="1" noChangeAspect="1"/>
          </p:cNvSpPr>
          <p:nvPr>
            <p:ph type="pic" idx="22"/>
          </p:nvPr>
        </p:nvSpPr>
        <p:spPr>
          <a:xfrm>
            <a:off x="7973298" y="2367093"/>
            <a:ext cx="3304928" cy="1524000"/>
          </a:xfrm>
          <a:prstGeom prst="roundRect">
            <a:avLst>
              <a:gd name="adj" fmla="val 8841"/>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7" name="Text Placeholder 3"/>
          <p:cNvSpPr>
            <a:spLocks noGrp="1"/>
          </p:cNvSpPr>
          <p:nvPr>
            <p:ph type="body" sz="half" idx="20"/>
          </p:nvPr>
        </p:nvSpPr>
        <p:spPr>
          <a:xfrm>
            <a:off x="7973173" y="4781078"/>
            <a:ext cx="3305053" cy="1010121"/>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7/3/2019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smtClean="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7/3/2019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Vertical Title 1"/>
          <p:cNvSpPr>
            <a:spLocks noGrp="1"/>
          </p:cNvSpPr>
          <p:nvPr>
            <p:ph type="title" orient="vert"/>
          </p:nvPr>
        </p:nvSpPr>
        <p:spPr>
          <a:xfrm>
            <a:off x="8724900" y="609601"/>
            <a:ext cx="2553326" cy="5181599"/>
          </a:xfrm>
        </p:spPr>
        <p:txBody>
          <a:bodyPr vert="eaVert"/>
          <a:lstStyle>
            <a:lvl1pPr algn="l">
              <a:defRPr/>
            </a:lvl1pPr>
          </a:lstStyle>
          <a:p>
            <a:r>
              <a:rPr lang="en-US" smtClean="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7/3/2019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noChangeArrowheads="1"/>
          </p:cNvPicPr>
          <p:nvPr/>
        </p:nvPicPr>
        <p:blipFill>
          <a:blip r:embed="rId19">
            <a:alphaModFix/>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Placeholder 1"/>
          <p:cNvSpPr>
            <a:spLocks noGrp="1"/>
          </p:cNvSpPr>
          <p:nvPr>
            <p:ph type="title"/>
          </p:nvPr>
        </p:nvSpPr>
        <p:spPr>
          <a:xfrm>
            <a:off x="913775" y="618517"/>
            <a:ext cx="10364451" cy="1596177"/>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p:spPr>
        <p:txBody>
          <a:bodyPr vert="horz" lIns="91440" tIns="45720" rIns="91440" bIns="45720" rtlCol="0" anchor="ctr"/>
          <a:lstStyle>
            <a:lvl1pPr algn="r">
              <a:defRPr sz="1000">
                <a:solidFill>
                  <a:schemeClr val="tx1"/>
                </a:solidFill>
              </a:defRPr>
            </a:lvl1pPr>
          </a:lstStyle>
          <a:p>
            <a:fld id="{48A87A34-81AB-432B-8DAE-1953F412C126}" type="datetimeFigureOut">
              <a:rPr lang="en-US" dirty="0"/>
              <a:pPr/>
              <a:t>7/3/2019</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p:spPr>
        <p:txBody>
          <a:bodyPr vert="horz" lIns="91440" tIns="45720" rIns="91440" bIns="45720" rtlCol="0" anchor="ctr"/>
          <a:lstStyle>
            <a:lvl1pPr algn="l">
              <a:defRPr sz="1000">
                <a:solidFill>
                  <a:schemeClr val="tx1"/>
                </a:solidFill>
              </a:defRPr>
            </a:lvl1pPr>
          </a:lstStyle>
          <a:p>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p:spPr>
        <p:txBody>
          <a:bodyPr vert="horz" lIns="91440" tIns="45720" rIns="91440" bIns="45720" rtlCol="0" anchor="ctr"/>
          <a:lstStyle>
            <a:lvl1pPr algn="r">
              <a:defRPr sz="1000">
                <a:solidFill>
                  <a:schemeClr val="tx1"/>
                </a:solidFill>
              </a:defRPr>
            </a:lvl1pPr>
          </a:lstStyle>
          <a:p>
            <a:fld id="{6D22F896-40B5-4ADD-8801-0D06FADFA09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txStyles>
    <p:titleStyle>
      <a:lvl1pPr algn="ctr" defTabSz="914400" rtl="0" eaLnBrk="1" latinLnBrk="0" hangingPunct="1">
        <a:lnSpc>
          <a:spcPct val="90000"/>
        </a:lnSpc>
        <a:spcBef>
          <a:spcPct val="0"/>
        </a:spcBef>
        <a:buNone/>
        <a:defRPr sz="3600" kern="1200" cap="all" baseline="0">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tx1"/>
        </a:buClr>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tx1"/>
        </a:buClr>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tx1"/>
        </a:buClr>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ands, Received On, Light, Appreciation, Supernatural"/>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02257" y="1419158"/>
            <a:ext cx="7369791" cy="4913194"/>
          </a:xfrm>
          <a:prstGeom prst="rect">
            <a:avLst/>
          </a:prstGeom>
          <a:noFill/>
          <a:extLst>
            <a:ext uri="{909E8E84-426E-40DD-AFC4-6F175D3DCCD1}">
              <a14:hiddenFill xmlns:a14="http://schemas.microsoft.com/office/drawing/2010/main">
                <a:solidFill>
                  <a:srgbClr val="FFFFFF"/>
                </a:solidFill>
              </a14:hiddenFill>
            </a:ext>
          </a:extLst>
        </p:spPr>
      </p:pic>
      <p:sp>
        <p:nvSpPr>
          <p:cNvPr id="3" name="Subtitle 2"/>
          <p:cNvSpPr>
            <a:spLocks noGrp="1"/>
          </p:cNvSpPr>
          <p:nvPr>
            <p:ph type="subTitle" idx="1"/>
          </p:nvPr>
        </p:nvSpPr>
        <p:spPr/>
        <p:txBody>
          <a:bodyPr/>
          <a:lstStyle/>
          <a:p>
            <a:r>
              <a:rPr lang="en-US" cap="none" smtClean="0">
                <a:solidFill>
                  <a:schemeClr val="tx1"/>
                </a:solidFill>
                <a:latin typeface="Times New Roman" panose="02020603050405020304" pitchFamily="18" charset="0"/>
                <a:cs typeface="Times New Roman" panose="02020603050405020304" pitchFamily="18" charset="0"/>
              </a:rPr>
              <a:t>By Sue Thomp</a:t>
            </a:r>
          </a:p>
          <a:p>
            <a:r>
              <a:rPr lang="en-US" cap="none" smtClean="0">
                <a:solidFill>
                  <a:schemeClr val="tx1"/>
                </a:solidFill>
                <a:latin typeface="Times New Roman" panose="02020603050405020304" pitchFamily="18" charset="0"/>
                <a:cs typeface="Times New Roman" panose="02020603050405020304" pitchFamily="18" charset="0"/>
              </a:rPr>
              <a:t>(Sample Archetype Power Point)</a:t>
            </a:r>
          </a:p>
          <a:p>
            <a:endParaRPr lang="en-US" dirty="0"/>
          </a:p>
        </p:txBody>
      </p:sp>
      <p:sp>
        <p:nvSpPr>
          <p:cNvPr id="2" name="Title 1"/>
          <p:cNvSpPr>
            <a:spLocks noGrp="1"/>
          </p:cNvSpPr>
          <p:nvPr>
            <p:ph type="ctrTitle"/>
          </p:nvPr>
        </p:nvSpPr>
        <p:spPr/>
        <p:txBody>
          <a:bodyPr/>
          <a:lstStyle/>
          <a:p>
            <a:r>
              <a:rPr lang="en-US" dirty="0" smtClean="0"/>
              <a:t>The Supernatural Intervention</a:t>
            </a:r>
            <a:endParaRPr lang="en-US" dirty="0"/>
          </a:p>
        </p:txBody>
      </p:sp>
    </p:spTree>
    <p:extLst>
      <p:ext uri="{BB962C8B-B14F-4D97-AF65-F5344CB8AC3E}">
        <p14:creationId xmlns:p14="http://schemas.microsoft.com/office/powerpoint/2010/main" val="272942508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What Is It?</a:t>
            </a:r>
            <a:endParaRPr lang="en-US"/>
          </a:p>
        </p:txBody>
      </p:sp>
      <p:pic>
        <p:nvPicPr>
          <p:cNvPr id="2050" name="Picture 2" descr="Pagan, Witch, Magic, Witchcraft, Sorcery, Magica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1418160">
            <a:off x="4129703" y="2168827"/>
            <a:ext cx="3932593" cy="4068200"/>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p:cNvSpPr>
            <a:spLocks noGrp="1"/>
          </p:cNvSpPr>
          <p:nvPr>
            <p:ph sz="quarter" idx="13"/>
          </p:nvPr>
        </p:nvSpPr>
        <p:spPr>
          <a:xfrm>
            <a:off x="696036" y="2367092"/>
            <a:ext cx="10581564" cy="3869935"/>
          </a:xfrm>
          <a:solidFill>
            <a:schemeClr val="tx1">
              <a:alpha val="37000"/>
            </a:schemeClr>
          </a:solidFill>
        </p:spPr>
        <p:txBody>
          <a:bodyPr>
            <a:normAutofit fontScale="85000" lnSpcReduction="20000"/>
          </a:bodyPr>
          <a:lstStyle/>
          <a:p>
            <a:r>
              <a:rPr lang="en-US" sz="3000" cap="none" smtClean="0">
                <a:solidFill>
                  <a:schemeClr val="bg1"/>
                </a:solidFill>
                <a:latin typeface="Times New Roman" panose="02020603050405020304" pitchFamily="18" charset="0"/>
                <a:cs typeface="Times New Roman" panose="02020603050405020304" pitchFamily="18" charset="0"/>
              </a:rPr>
              <a:t>Supernatural intervention is a symbolic archetype.</a:t>
            </a:r>
          </a:p>
          <a:p>
            <a:r>
              <a:rPr lang="en-US" sz="3000" cap="none" smtClean="0">
                <a:solidFill>
                  <a:schemeClr val="bg1"/>
                </a:solidFill>
                <a:latin typeface="Times New Roman" panose="02020603050405020304" pitchFamily="18" charset="0"/>
                <a:cs typeface="Times New Roman" panose="02020603050405020304" pitchFamily="18" charset="0"/>
              </a:rPr>
              <a:t>It’s seen across other archetypes like character archetypes.</a:t>
            </a:r>
          </a:p>
          <a:p>
            <a:r>
              <a:rPr lang="en-US" sz="3000" cap="none" smtClean="0">
                <a:solidFill>
                  <a:schemeClr val="bg1"/>
                </a:solidFill>
                <a:latin typeface="Times New Roman" panose="02020603050405020304" pitchFamily="18" charset="0"/>
                <a:cs typeface="Times New Roman" panose="02020603050405020304" pitchFamily="18" charset="0"/>
              </a:rPr>
              <a:t>It’s seen in legends and other genres or works of literature.</a:t>
            </a:r>
          </a:p>
          <a:p>
            <a:pPr lvl="1"/>
            <a:r>
              <a:rPr lang="en-US" sz="2600" cap="none" smtClean="0">
                <a:solidFill>
                  <a:schemeClr val="bg1"/>
                </a:solidFill>
                <a:latin typeface="Times New Roman" panose="02020603050405020304" pitchFamily="18" charset="0"/>
                <a:cs typeface="Times New Roman" panose="02020603050405020304" pitchFamily="18" charset="0"/>
              </a:rPr>
              <a:t>Example: “Beowulf.”</a:t>
            </a:r>
          </a:p>
          <a:p>
            <a:r>
              <a:rPr lang="en-US" sz="3000" cap="none" smtClean="0">
                <a:solidFill>
                  <a:schemeClr val="bg1"/>
                </a:solidFill>
                <a:latin typeface="Times New Roman" panose="02020603050405020304" pitchFamily="18" charset="0"/>
                <a:cs typeface="Times New Roman" panose="02020603050405020304" pitchFamily="18" charset="0"/>
              </a:rPr>
              <a:t>It is mainly characterized as an intervention from a god or gods in human affairs.</a:t>
            </a:r>
          </a:p>
          <a:p>
            <a:r>
              <a:rPr lang="en-US" sz="3000" cap="none" smtClean="0">
                <a:solidFill>
                  <a:schemeClr val="bg1"/>
                </a:solidFill>
                <a:latin typeface="Times New Roman" panose="02020603050405020304" pitchFamily="18" charset="0"/>
                <a:cs typeface="Times New Roman" panose="02020603050405020304" pitchFamily="18" charset="0"/>
              </a:rPr>
              <a:t>This intervention tends to affect the fate or destiny of the hero or main character.  </a:t>
            </a:r>
          </a:p>
          <a:p>
            <a:endParaRPr lang="en-US"/>
          </a:p>
        </p:txBody>
      </p:sp>
    </p:spTree>
    <p:extLst>
      <p:ext uri="{BB962C8B-B14F-4D97-AF65-F5344CB8AC3E}">
        <p14:creationId xmlns:p14="http://schemas.microsoft.com/office/powerpoint/2010/main" val="85870918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3776" y="618517"/>
            <a:ext cx="10115296" cy="1393163"/>
          </a:xfrm>
        </p:spPr>
        <p:txBody>
          <a:bodyPr/>
          <a:lstStyle/>
          <a:p>
            <a:r>
              <a:rPr lang="en-US" smtClean="0"/>
              <a:t>Christian BackDrop</a:t>
            </a:r>
            <a:endParaRPr lang="en-US"/>
          </a:p>
        </p:txBody>
      </p:sp>
      <p:pic>
        <p:nvPicPr>
          <p:cNvPr id="3074" name="Picture 2" descr="Church, Christianity, Cathedra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758463"/>
            <a:ext cx="5260690" cy="5099538"/>
          </a:xfrm>
          <a:prstGeom prst="rect">
            <a:avLst/>
          </a:prstGeom>
          <a:solidFill>
            <a:schemeClr val="bg1"/>
          </a:solidFill>
        </p:spPr>
      </p:pic>
      <p:sp>
        <p:nvSpPr>
          <p:cNvPr id="3" name="Content Placeholder 2"/>
          <p:cNvSpPr>
            <a:spLocks noGrp="1"/>
          </p:cNvSpPr>
          <p:nvPr>
            <p:ph sz="quarter" idx="13"/>
          </p:nvPr>
        </p:nvSpPr>
        <p:spPr>
          <a:xfrm>
            <a:off x="5261317" y="2011680"/>
            <a:ext cx="6016282" cy="4846320"/>
          </a:xfrm>
          <a:solidFill>
            <a:schemeClr val="bg1">
              <a:alpha val="53000"/>
            </a:schemeClr>
          </a:solidFill>
        </p:spPr>
        <p:txBody>
          <a:bodyPr>
            <a:normAutofit/>
          </a:bodyPr>
          <a:lstStyle/>
          <a:p>
            <a:r>
              <a:rPr lang="en-US" sz="2400" cap="none" smtClean="0">
                <a:solidFill>
                  <a:srgbClr val="C00000"/>
                </a:solidFill>
                <a:latin typeface="Times New Roman" panose="02020603050405020304" pitchFamily="18" charset="0"/>
                <a:cs typeface="Times New Roman" panose="02020603050405020304" pitchFamily="18" charset="0"/>
              </a:rPr>
              <a:t>Anglo-saxon texts such as “Beowolf,” show similar elements to those seen in the Bible. </a:t>
            </a:r>
          </a:p>
          <a:p>
            <a:r>
              <a:rPr lang="en-US" sz="2400" cap="none" smtClean="0">
                <a:solidFill>
                  <a:srgbClr val="C00000"/>
                </a:solidFill>
                <a:latin typeface="Times New Roman" panose="02020603050405020304" pitchFamily="18" charset="0"/>
                <a:cs typeface="Times New Roman" panose="02020603050405020304" pitchFamily="18" charset="0"/>
              </a:rPr>
              <a:t>The “Super-natural”– “Super” and “Nature”—can be seen as “God’s nature” (Knight).</a:t>
            </a:r>
          </a:p>
          <a:p>
            <a:r>
              <a:rPr lang="en-US" sz="2400" cap="none" smtClean="0">
                <a:solidFill>
                  <a:srgbClr val="C00000"/>
                </a:solidFill>
                <a:latin typeface="Times New Roman" panose="02020603050405020304" pitchFamily="18" charset="0"/>
                <a:cs typeface="Times New Roman" panose="02020603050405020304" pitchFamily="18" charset="0"/>
              </a:rPr>
              <a:t>Also refers to the frailty of humans, who are prone to error.  The divine has to step in to fix things.</a:t>
            </a:r>
          </a:p>
          <a:p>
            <a:endParaRPr lang="en-US" sz="2400" cap="none" smtClean="0">
              <a:latin typeface="Times New Roman" panose="02020603050405020304" pitchFamily="18" charset="0"/>
              <a:cs typeface="Times New Roman" panose="02020603050405020304" pitchFamily="18" charset="0"/>
            </a:endParaRPr>
          </a:p>
          <a:p>
            <a:endParaRPr lang="en-US" cap="none"/>
          </a:p>
        </p:txBody>
      </p:sp>
    </p:spTree>
    <p:extLst>
      <p:ext uri="{BB962C8B-B14F-4D97-AF65-F5344CB8AC3E}">
        <p14:creationId xmlns:p14="http://schemas.microsoft.com/office/powerpoint/2010/main" val="70206526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Cemetery, Peace, Angel, Sculpture, Figure, Cal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68425" y="467247"/>
            <a:ext cx="9144000" cy="6096001"/>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p:cNvSpPr>
            <a:spLocks noGrp="1"/>
          </p:cNvSpPr>
          <p:nvPr>
            <p:ph sz="quarter" idx="13"/>
          </p:nvPr>
        </p:nvSpPr>
        <p:spPr>
          <a:xfrm>
            <a:off x="574580" y="2363373"/>
            <a:ext cx="10731690" cy="4494628"/>
          </a:xfrm>
          <a:solidFill>
            <a:schemeClr val="tx1">
              <a:alpha val="27000"/>
            </a:schemeClr>
          </a:solidFill>
        </p:spPr>
        <p:txBody>
          <a:bodyPr>
            <a:normAutofit fontScale="92500"/>
          </a:bodyPr>
          <a:lstStyle/>
          <a:p>
            <a:r>
              <a:rPr lang="en-US" sz="2600" cap="none" smtClean="0">
                <a:solidFill>
                  <a:srgbClr val="FFFF00"/>
                </a:solidFill>
                <a:latin typeface="Times New Roman" panose="02020603050405020304" pitchFamily="18" charset="0"/>
                <a:cs typeface="Times New Roman" panose="02020603050405020304" pitchFamily="18" charset="0"/>
              </a:rPr>
              <a:t>Is a symbolic archetype, but can be seen in other archetype categories.</a:t>
            </a:r>
          </a:p>
          <a:p>
            <a:r>
              <a:rPr lang="en-US" sz="2600" cap="none" smtClean="0">
                <a:solidFill>
                  <a:srgbClr val="FFFF00"/>
                </a:solidFill>
                <a:latin typeface="Times New Roman" panose="02020603050405020304" pitchFamily="18" charset="0"/>
                <a:cs typeface="Times New Roman" panose="02020603050405020304" pitchFamily="18" charset="0"/>
              </a:rPr>
              <a:t>It’s </a:t>
            </a:r>
            <a:r>
              <a:rPr lang="en-US" sz="2600" cap="none" dirty="0" smtClean="0">
                <a:solidFill>
                  <a:srgbClr val="FFFF00"/>
                </a:solidFill>
                <a:latin typeface="Times New Roman" panose="02020603050405020304" pitchFamily="18" charset="0"/>
                <a:cs typeface="Times New Roman" panose="02020603050405020304" pitchFamily="18" charset="0"/>
              </a:rPr>
              <a:t>necessary in both literature, and real life. </a:t>
            </a:r>
          </a:p>
          <a:p>
            <a:r>
              <a:rPr lang="en-US" sz="2600" cap="none" dirty="0" smtClean="0">
                <a:solidFill>
                  <a:srgbClr val="FFFF00"/>
                </a:solidFill>
                <a:latin typeface="Times New Roman" panose="02020603050405020304" pitchFamily="18" charset="0"/>
                <a:cs typeface="Times New Roman" panose="02020603050405020304" pitchFamily="18" charset="0"/>
              </a:rPr>
              <a:t>People are often faced with problems that keep them from functioning normally. </a:t>
            </a:r>
          </a:p>
          <a:p>
            <a:r>
              <a:rPr lang="en-US" sz="2600" cap="none" dirty="0" smtClean="0">
                <a:solidFill>
                  <a:srgbClr val="FFFF00"/>
                </a:solidFill>
                <a:latin typeface="Times New Roman" panose="02020603050405020304" pitchFamily="18" charset="0"/>
                <a:cs typeface="Times New Roman" panose="02020603050405020304" pitchFamily="18" charset="0"/>
              </a:rPr>
              <a:t>Supernatural Interventions involves a person’s reliance on faith. However, sometimes the intervention is not desired.</a:t>
            </a:r>
          </a:p>
          <a:p>
            <a:r>
              <a:rPr lang="en-US" sz="2600" cap="none" dirty="0" smtClean="0">
                <a:solidFill>
                  <a:srgbClr val="FFFF00"/>
                </a:solidFill>
                <a:latin typeface="Times New Roman" panose="02020603050405020304" pitchFamily="18" charset="0"/>
                <a:cs typeface="Times New Roman" panose="02020603050405020304" pitchFamily="18" charset="0"/>
              </a:rPr>
              <a:t>This is the greatest archetype because it is what allows a person to hope for the best outcome, when faced with the impossible</a:t>
            </a:r>
            <a:r>
              <a:rPr lang="en-US" sz="2600" cap="none" smtClean="0">
                <a:solidFill>
                  <a:srgbClr val="FFFF00"/>
                </a:solidFill>
                <a:latin typeface="Times New Roman" panose="02020603050405020304" pitchFamily="18" charset="0"/>
                <a:cs typeface="Times New Roman" panose="02020603050405020304" pitchFamily="18" charset="0"/>
              </a:rPr>
              <a:t>. It’s great because we all seek it out.</a:t>
            </a:r>
            <a:endParaRPr lang="en-US" sz="2600" cap="none" dirty="0" smtClean="0">
              <a:solidFill>
                <a:srgbClr val="FFFF00"/>
              </a:solidFill>
              <a:latin typeface="Times New Roman" panose="02020603050405020304" pitchFamily="18" charset="0"/>
              <a:cs typeface="Times New Roman" panose="02020603050405020304" pitchFamily="18" charset="0"/>
            </a:endParaRPr>
          </a:p>
          <a:p>
            <a:pPr marL="0" indent="0">
              <a:buNone/>
            </a:pPr>
            <a:endParaRPr lang="en-US" dirty="0" smtClean="0"/>
          </a:p>
          <a:p>
            <a:pPr marL="0" indent="0">
              <a:buNone/>
            </a:pPr>
            <a:endParaRPr lang="en-US" dirty="0" smtClean="0"/>
          </a:p>
        </p:txBody>
      </p:sp>
      <p:sp>
        <p:nvSpPr>
          <p:cNvPr id="2" name="Title 1"/>
          <p:cNvSpPr>
            <a:spLocks noGrp="1"/>
          </p:cNvSpPr>
          <p:nvPr>
            <p:ph type="title"/>
          </p:nvPr>
        </p:nvSpPr>
        <p:spPr/>
        <p:txBody>
          <a:bodyPr/>
          <a:lstStyle/>
          <a:p>
            <a:r>
              <a:rPr lang="en-US" dirty="0" smtClean="0">
                <a:solidFill>
                  <a:srgbClr val="FFFF00"/>
                </a:solidFill>
                <a:effectLst>
                  <a:outerShdw blurRad="38100" dist="38100" dir="2700000" algn="tl">
                    <a:srgbClr val="000000">
                      <a:alpha val="43137"/>
                    </a:srgbClr>
                  </a:outerShdw>
                </a:effectLst>
              </a:rPr>
              <a:t>Importance</a:t>
            </a:r>
            <a:endParaRPr lang="en-US" dirty="0">
              <a:solidFill>
                <a:srgbClr val="FFFF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0718768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73098" y="126148"/>
            <a:ext cx="10364451" cy="1596177"/>
          </a:xfrm>
        </p:spPr>
        <p:txBody>
          <a:bodyPr/>
          <a:lstStyle/>
          <a:p>
            <a:r>
              <a:rPr lang="en-US" dirty="0" smtClean="0"/>
              <a:t>Roles and Examples</a:t>
            </a:r>
            <a:endParaRPr lang="en-US" dirty="0"/>
          </a:p>
        </p:txBody>
      </p:sp>
      <p:sp>
        <p:nvSpPr>
          <p:cNvPr id="3" name="Content Placeholder 2"/>
          <p:cNvSpPr>
            <a:spLocks noGrp="1"/>
          </p:cNvSpPr>
          <p:nvPr>
            <p:ph sz="quarter" idx="13"/>
          </p:nvPr>
        </p:nvSpPr>
        <p:spPr>
          <a:xfrm>
            <a:off x="506437" y="1722325"/>
            <a:ext cx="6710289" cy="4575312"/>
          </a:xfrm>
        </p:spPr>
        <p:txBody>
          <a:bodyPr>
            <a:normAutofit fontScale="92500" lnSpcReduction="20000"/>
          </a:bodyPr>
          <a:lstStyle/>
          <a:p>
            <a:r>
              <a:rPr lang="en-US" sz="2600" cap="none" dirty="0" smtClean="0">
                <a:latin typeface="Times New Roman" panose="02020603050405020304" pitchFamily="18" charset="0"/>
                <a:cs typeface="Times New Roman" panose="02020603050405020304" pitchFamily="18" charset="0"/>
              </a:rPr>
              <a:t>The fairy godmother in “Cinderella” and other tales show us the importance of the supernatural. She intervenes and leads Cinderella to the ball, </a:t>
            </a:r>
            <a:r>
              <a:rPr lang="en-US" sz="2600" cap="none" smtClean="0">
                <a:latin typeface="Times New Roman" panose="02020603050405020304" pitchFamily="18" charset="0"/>
                <a:cs typeface="Times New Roman" panose="02020603050405020304" pitchFamily="18" charset="0"/>
              </a:rPr>
              <a:t>where Cinderella meets her soon-to-be prince</a:t>
            </a:r>
            <a:r>
              <a:rPr lang="en-US" sz="2600" cap="none" dirty="0" smtClean="0">
                <a:latin typeface="Times New Roman" panose="02020603050405020304" pitchFamily="18" charset="0"/>
                <a:cs typeface="Times New Roman" panose="02020603050405020304" pitchFamily="18" charset="0"/>
              </a:rPr>
              <a:t>. </a:t>
            </a:r>
          </a:p>
          <a:p>
            <a:r>
              <a:rPr lang="en-US" sz="2600" cap="none" dirty="0" smtClean="0">
                <a:latin typeface="Times New Roman" panose="02020603050405020304" pitchFamily="18" charset="0"/>
                <a:cs typeface="Times New Roman" panose="02020603050405020304" pitchFamily="18" charset="0"/>
              </a:rPr>
              <a:t>The main character is sometimes guided or sent to his or her doom by the supernatural—either way, the character’s fate can be affected by this intervention. </a:t>
            </a:r>
          </a:p>
          <a:p>
            <a:r>
              <a:rPr lang="en-US" sz="2600" cap="none" dirty="0" smtClean="0">
                <a:latin typeface="Times New Roman" panose="02020603050405020304" pitchFamily="18" charset="0"/>
                <a:cs typeface="Times New Roman" panose="02020603050405020304" pitchFamily="18" charset="0"/>
              </a:rPr>
              <a:t>Greek gods in legends and mythology are considered supernatural, and are depicted as those to intervene in human affairs.</a:t>
            </a:r>
          </a:p>
          <a:p>
            <a:endParaRPr lang="en-US" dirty="0"/>
          </a:p>
        </p:txBody>
      </p:sp>
      <p:pic>
        <p:nvPicPr>
          <p:cNvPr id="5122" name="Picture 2" descr="Cinderella, Story, Girl, Dress, Wedding, Castl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09094" y="1722325"/>
            <a:ext cx="3695115" cy="47347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989020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3775" y="618518"/>
            <a:ext cx="10364451" cy="1067408"/>
          </a:xfrm>
        </p:spPr>
        <p:txBody>
          <a:bodyPr/>
          <a:lstStyle/>
          <a:p>
            <a:r>
              <a:rPr lang="en-US" dirty="0" smtClean="0"/>
              <a:t>This Archetype Resonates </a:t>
            </a:r>
            <a:r>
              <a:rPr lang="en-US" smtClean="0"/>
              <a:t>with Most People</a:t>
            </a:r>
            <a:endParaRPr lang="en-US" dirty="0"/>
          </a:p>
        </p:txBody>
      </p:sp>
      <p:pic>
        <p:nvPicPr>
          <p:cNvPr id="6146" name="Picture 2" descr="Fantasy, Light, Mood, Sky, Beautiful, Fairytale, Drea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60818" y="1685925"/>
            <a:ext cx="9144000" cy="5172075"/>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p:cNvSpPr>
            <a:spLocks noGrp="1"/>
          </p:cNvSpPr>
          <p:nvPr>
            <p:ph sz="quarter" idx="13"/>
          </p:nvPr>
        </p:nvSpPr>
        <p:spPr>
          <a:xfrm>
            <a:off x="689317" y="2166425"/>
            <a:ext cx="10115501" cy="3840479"/>
          </a:xfrm>
          <a:solidFill>
            <a:schemeClr val="tx1">
              <a:alpha val="46000"/>
            </a:schemeClr>
          </a:solidFill>
        </p:spPr>
        <p:txBody>
          <a:bodyPr>
            <a:normAutofit/>
          </a:bodyPr>
          <a:lstStyle/>
          <a:p>
            <a:r>
              <a:rPr lang="en-US" sz="2600" cap="none" dirty="0" smtClean="0">
                <a:solidFill>
                  <a:srgbClr val="FFFF00"/>
                </a:solidFill>
                <a:latin typeface="Times New Roman" panose="02020603050405020304" pitchFamily="18" charset="0"/>
                <a:cs typeface="Times New Roman" panose="02020603050405020304" pitchFamily="18" charset="0"/>
              </a:rPr>
              <a:t>We seek out answers to </a:t>
            </a:r>
            <a:r>
              <a:rPr lang="en-US" sz="2600" cap="none" smtClean="0">
                <a:solidFill>
                  <a:srgbClr val="FFFF00"/>
                </a:solidFill>
                <a:latin typeface="Times New Roman" panose="02020603050405020304" pitchFamily="18" charset="0"/>
                <a:cs typeface="Times New Roman" panose="02020603050405020304" pitchFamily="18" charset="0"/>
              </a:rPr>
              <a:t>the unknown. “The hunt for god or a higher existence is to find the true meaning of life</a:t>
            </a:r>
            <a:r>
              <a:rPr lang="en-US" sz="2800" smtClean="0">
                <a:solidFill>
                  <a:srgbClr val="FFFF00"/>
                </a:solidFill>
              </a:rPr>
              <a:t>” </a:t>
            </a:r>
            <a:r>
              <a:rPr lang="en-US" sz="2800" cap="none" smtClean="0">
                <a:solidFill>
                  <a:srgbClr val="FFFF00"/>
                </a:solidFill>
                <a:latin typeface="Times New Roman" panose="02020603050405020304" pitchFamily="18" charset="0"/>
                <a:cs typeface="Times New Roman" panose="02020603050405020304" pitchFamily="18" charset="0"/>
              </a:rPr>
              <a:t>(Tiwari). </a:t>
            </a:r>
            <a:endParaRPr lang="en-US" sz="2600" cap="none" dirty="0" smtClean="0">
              <a:solidFill>
                <a:srgbClr val="FFFF00"/>
              </a:solidFill>
              <a:latin typeface="Times New Roman" panose="02020603050405020304" pitchFamily="18" charset="0"/>
              <a:cs typeface="Times New Roman" panose="02020603050405020304" pitchFamily="18" charset="0"/>
            </a:endParaRPr>
          </a:p>
          <a:p>
            <a:r>
              <a:rPr lang="en-US" sz="2600" cap="none" dirty="0" smtClean="0">
                <a:solidFill>
                  <a:srgbClr val="FFFF00"/>
                </a:solidFill>
                <a:latin typeface="Times New Roman" panose="02020603050405020304" pitchFamily="18" charset="0"/>
                <a:cs typeface="Times New Roman" panose="02020603050405020304" pitchFamily="18" charset="0"/>
              </a:rPr>
              <a:t>Often, the supernatural gets us to arrive at the answers we seek.</a:t>
            </a:r>
          </a:p>
          <a:p>
            <a:r>
              <a:rPr lang="en-US" sz="2600" cap="none" dirty="0" smtClean="0">
                <a:solidFill>
                  <a:srgbClr val="FFFF00"/>
                </a:solidFill>
                <a:latin typeface="Times New Roman" panose="02020603050405020304" pitchFamily="18" charset="0"/>
                <a:cs typeface="Times New Roman" panose="02020603050405020304" pitchFamily="18" charset="0"/>
              </a:rPr>
              <a:t>Throughout human’s history, there is the constant quest for something more.</a:t>
            </a:r>
          </a:p>
          <a:p>
            <a:r>
              <a:rPr lang="en-US" sz="2600" cap="none" dirty="0" smtClean="0">
                <a:solidFill>
                  <a:srgbClr val="FFFF00"/>
                </a:solidFill>
                <a:latin typeface="Times New Roman" panose="02020603050405020304" pitchFamily="18" charset="0"/>
                <a:cs typeface="Times New Roman" panose="02020603050405020304" pitchFamily="18" charset="0"/>
              </a:rPr>
              <a:t>The archetype resonates with us because we are wired to believe in something beyond ourselves.</a:t>
            </a:r>
          </a:p>
          <a:p>
            <a:pPr marL="0" indent="0">
              <a:buNone/>
            </a:pPr>
            <a:endParaRPr lang="en-US" cap="none"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2149249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SuperNatural Heroes</a:t>
            </a:r>
            <a:endParaRPr lang="en-US" dirty="0"/>
          </a:p>
        </p:txBody>
      </p:sp>
      <p:sp>
        <p:nvSpPr>
          <p:cNvPr id="3" name="Content Placeholder 2"/>
          <p:cNvSpPr>
            <a:spLocks noGrp="1"/>
          </p:cNvSpPr>
          <p:nvPr>
            <p:ph sz="quarter" idx="13"/>
          </p:nvPr>
        </p:nvSpPr>
        <p:spPr/>
        <p:txBody>
          <a:bodyPr>
            <a:normAutofit lnSpcReduction="10000"/>
          </a:bodyPr>
          <a:lstStyle/>
          <a:p>
            <a:r>
              <a:rPr lang="en-US" sz="2400" b="1" cap="none" smtClean="0">
                <a:latin typeface="Times New Roman" panose="02020603050405020304" pitchFamily="18" charset="0"/>
                <a:cs typeface="Times New Roman" panose="02020603050405020304" pitchFamily="18" charset="0"/>
              </a:rPr>
              <a:t>Supernatural intervention can be seen in the hero archetype at times.</a:t>
            </a:r>
          </a:p>
          <a:p>
            <a:pPr lvl="1"/>
            <a:r>
              <a:rPr lang="en-US" sz="2200" b="1" cap="none" smtClean="0">
                <a:latin typeface="Times New Roman" panose="02020603050405020304" pitchFamily="18" charset="0"/>
                <a:cs typeface="Times New Roman" panose="02020603050405020304" pitchFamily="18" charset="0"/>
              </a:rPr>
              <a:t>Beowulf is an example—super human strength</a:t>
            </a:r>
          </a:p>
          <a:p>
            <a:pPr lvl="1"/>
            <a:r>
              <a:rPr lang="en-US" sz="2200" b="1" cap="none" smtClean="0">
                <a:latin typeface="Times New Roman" panose="02020603050405020304" pitchFamily="18" charset="0"/>
                <a:cs typeface="Times New Roman" panose="02020603050405020304" pitchFamily="18" charset="0"/>
              </a:rPr>
              <a:t>Hercules</a:t>
            </a:r>
          </a:p>
          <a:p>
            <a:r>
              <a:rPr lang="en-US" sz="2400" b="1" cap="none" smtClean="0">
                <a:latin typeface="Times New Roman" panose="02020603050405020304" pitchFamily="18" charset="0"/>
                <a:cs typeface="Times New Roman" panose="02020603050405020304" pitchFamily="18" charset="0"/>
              </a:rPr>
              <a:t> In TV shows like “Marvel’s Agents of Shield,” the heroes have super powers, which allows them to intervene supernaturally.  </a:t>
            </a:r>
          </a:p>
          <a:p>
            <a:r>
              <a:rPr lang="en-US" sz="2400" b="1" cap="none" smtClean="0">
                <a:latin typeface="Times New Roman" panose="02020603050405020304" pitchFamily="18" charset="0"/>
                <a:cs typeface="Times New Roman" panose="02020603050405020304" pitchFamily="18" charset="0"/>
              </a:rPr>
              <a:t>Other shows or comics such as “Superman” and “Spiderman” allow the hero to be the supernatural force that intervenes.</a:t>
            </a:r>
            <a:endParaRPr lang="en-US" b="1" dirty="0"/>
          </a:p>
        </p:txBody>
      </p:sp>
      <p:pic>
        <p:nvPicPr>
          <p:cNvPr id="7170" name="Picture 2" descr="Superhero, Girl, Speed, Runner, Runni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67791" y="565448"/>
            <a:ext cx="2755455" cy="1801644"/>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Superhero, Girl, Speed, Runner, Runni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7229" y="489249"/>
            <a:ext cx="2755455" cy="18016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389524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Eye, Iris, Look, Focus, Green, Close Up, Macro, Gir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66923" y="881893"/>
            <a:ext cx="9144000" cy="546735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lstStyle/>
          <a:p>
            <a:r>
              <a:rPr lang="en-US" smtClean="0">
                <a:solidFill>
                  <a:srgbClr val="FFFF00"/>
                </a:solidFill>
                <a:effectLst>
                  <a:outerShdw blurRad="38100" dist="38100" dir="2700000" algn="tl">
                    <a:srgbClr val="000000">
                      <a:alpha val="43137"/>
                    </a:srgbClr>
                  </a:outerShdw>
                </a:effectLst>
              </a:rPr>
              <a:t>Reflecting Human Nature</a:t>
            </a:r>
            <a:endParaRPr lang="en-US">
              <a:solidFill>
                <a:srgbClr val="FFFF00"/>
              </a:solidFill>
              <a:effectLst>
                <a:outerShdw blurRad="38100" dist="38100" dir="2700000" algn="tl">
                  <a:srgbClr val="000000">
                    <a:alpha val="43137"/>
                  </a:srgbClr>
                </a:outerShdw>
              </a:effectLst>
            </a:endParaRPr>
          </a:p>
        </p:txBody>
      </p:sp>
      <p:sp>
        <p:nvSpPr>
          <p:cNvPr id="3" name="Content Placeholder 2"/>
          <p:cNvSpPr>
            <a:spLocks noGrp="1"/>
          </p:cNvSpPr>
          <p:nvPr>
            <p:ph sz="quarter" idx="13"/>
          </p:nvPr>
        </p:nvSpPr>
        <p:spPr>
          <a:xfrm>
            <a:off x="913774" y="2367092"/>
            <a:ext cx="10363826" cy="3856287"/>
          </a:xfrm>
          <a:solidFill>
            <a:schemeClr val="tx1">
              <a:alpha val="45000"/>
            </a:schemeClr>
          </a:solidFill>
        </p:spPr>
        <p:txBody>
          <a:bodyPr>
            <a:normAutofit/>
          </a:bodyPr>
          <a:lstStyle/>
          <a:p>
            <a:r>
              <a:rPr lang="en-US" sz="2400" b="1" cap="none" smtClean="0">
                <a:solidFill>
                  <a:srgbClr val="FFFF00"/>
                </a:solidFill>
                <a:latin typeface="Times New Roman" panose="02020603050405020304" pitchFamily="18" charset="0"/>
                <a:cs typeface="Times New Roman" panose="02020603050405020304" pitchFamily="18" charset="0"/>
              </a:rPr>
              <a:t>Including the supernatural gives us insight into who we are as humans.</a:t>
            </a:r>
          </a:p>
          <a:p>
            <a:r>
              <a:rPr lang="en-US" sz="2400" b="1" cap="none" smtClean="0">
                <a:solidFill>
                  <a:srgbClr val="FFFF00"/>
                </a:solidFill>
                <a:latin typeface="Times New Roman" panose="02020603050405020304" pitchFamily="18" charset="0"/>
                <a:cs typeface="Times New Roman" panose="02020603050405020304" pitchFamily="18" charset="0"/>
              </a:rPr>
              <a:t>What makes us strong and what makes us weak?</a:t>
            </a:r>
          </a:p>
          <a:p>
            <a:r>
              <a:rPr lang="en-US" sz="2400" b="1" cap="none" smtClean="0">
                <a:solidFill>
                  <a:srgbClr val="FFFF00"/>
                </a:solidFill>
                <a:latin typeface="Times New Roman" panose="02020603050405020304" pitchFamily="18" charset="0"/>
                <a:cs typeface="Times New Roman" panose="02020603050405020304" pitchFamily="18" charset="0"/>
              </a:rPr>
              <a:t>Do we depend on the divine, or do we depend on ourselves?</a:t>
            </a:r>
          </a:p>
          <a:p>
            <a:r>
              <a:rPr lang="en-US" sz="2400" b="1" cap="none" smtClean="0">
                <a:solidFill>
                  <a:srgbClr val="FFFF00"/>
                </a:solidFill>
                <a:latin typeface="Times New Roman" panose="02020603050405020304" pitchFamily="18" charset="0"/>
                <a:cs typeface="Times New Roman" panose="02020603050405020304" pitchFamily="18" charset="0"/>
              </a:rPr>
              <a:t>Shakespeare included the supernatural in some of his plays such as Macbeth and Hamlet</a:t>
            </a:r>
          </a:p>
          <a:p>
            <a:pPr lvl="1"/>
            <a:r>
              <a:rPr lang="en-US" sz="2200" b="1" cap="none" smtClean="0">
                <a:solidFill>
                  <a:srgbClr val="FFFF00"/>
                </a:solidFill>
                <a:latin typeface="Times New Roman" panose="02020603050405020304" pitchFamily="18" charset="0"/>
                <a:cs typeface="Times New Roman" panose="02020603050405020304" pitchFamily="18" charset="0"/>
              </a:rPr>
              <a:t>Show human struggles</a:t>
            </a:r>
          </a:p>
          <a:p>
            <a:pPr lvl="1"/>
            <a:r>
              <a:rPr lang="en-US" sz="2200" b="1" cap="none" smtClean="0">
                <a:solidFill>
                  <a:srgbClr val="FFFF00"/>
                </a:solidFill>
                <a:latin typeface="Times New Roman" panose="02020603050405020304" pitchFamily="18" charset="0"/>
                <a:cs typeface="Times New Roman" panose="02020603050405020304" pitchFamily="18" charset="0"/>
              </a:rPr>
              <a:t>Societal struggles.</a:t>
            </a:r>
          </a:p>
          <a:p>
            <a:endParaRPr lang="en-US" sz="2400" cap="none" smtClean="0">
              <a:latin typeface="Times New Roman" panose="02020603050405020304" pitchFamily="18" charset="0"/>
              <a:cs typeface="Times New Roman" panose="02020603050405020304" pitchFamily="18" charset="0"/>
            </a:endParaRPr>
          </a:p>
          <a:p>
            <a:pPr marL="0" indent="0">
              <a:buNone/>
            </a:pPr>
            <a:endParaRPr lang="en-US" sz="2400" cap="none">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5997511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3775" y="618518"/>
            <a:ext cx="10364451" cy="963524"/>
          </a:xfrm>
          <a:solidFill>
            <a:schemeClr val="tx1"/>
          </a:solidFill>
        </p:spPr>
        <p:txBody>
          <a:bodyPr/>
          <a:lstStyle/>
          <a:p>
            <a:r>
              <a:rPr lang="en-US" smtClean="0">
                <a:solidFill>
                  <a:schemeClr val="bg1"/>
                </a:solidFill>
              </a:rPr>
              <a:t>Conclusion</a:t>
            </a:r>
            <a:endParaRPr lang="en-US">
              <a:solidFill>
                <a:schemeClr val="bg1"/>
              </a:solidFill>
            </a:endParaRPr>
          </a:p>
        </p:txBody>
      </p:sp>
      <p:pic>
        <p:nvPicPr>
          <p:cNvPr id="9218" name="Picture 2" descr="Fantasy, Portrait, Eyes, View, Female, Beauty, Fac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8739" y="1582041"/>
            <a:ext cx="11402483" cy="4846056"/>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p:cNvSpPr>
            <a:spLocks noGrp="1"/>
          </p:cNvSpPr>
          <p:nvPr>
            <p:ph sz="quarter" idx="13"/>
          </p:nvPr>
        </p:nvSpPr>
        <p:spPr>
          <a:xfrm>
            <a:off x="791570" y="1734046"/>
            <a:ext cx="10814276" cy="4385400"/>
          </a:xfrm>
          <a:solidFill>
            <a:schemeClr val="tx1">
              <a:alpha val="48000"/>
            </a:schemeClr>
          </a:solidFill>
        </p:spPr>
        <p:txBody>
          <a:bodyPr>
            <a:normAutofit/>
          </a:bodyPr>
          <a:lstStyle/>
          <a:p>
            <a:r>
              <a:rPr lang="en-US" sz="2400" b="1" cap="none" smtClean="0">
                <a:solidFill>
                  <a:schemeClr val="bg1"/>
                </a:solidFill>
                <a:latin typeface="Times New Roman" panose="02020603050405020304" pitchFamily="18" charset="0"/>
                <a:cs typeface="Times New Roman" panose="02020603050405020304" pitchFamily="18" charset="0"/>
              </a:rPr>
              <a:t>Supernatural intervention in literature serves various purposes:</a:t>
            </a:r>
          </a:p>
          <a:p>
            <a:pPr lvl="1"/>
            <a:r>
              <a:rPr lang="en-US" sz="2200" b="1" cap="none" smtClean="0">
                <a:solidFill>
                  <a:schemeClr val="bg1"/>
                </a:solidFill>
                <a:latin typeface="Times New Roman" panose="02020603050405020304" pitchFamily="18" charset="0"/>
                <a:cs typeface="Times New Roman" panose="02020603050405020304" pitchFamily="18" charset="0"/>
              </a:rPr>
              <a:t>Its inclusion gives us a reflection of humanity and human capabilities</a:t>
            </a:r>
          </a:p>
          <a:p>
            <a:pPr lvl="1"/>
            <a:r>
              <a:rPr lang="en-US" sz="2200" b="1" cap="none" smtClean="0">
                <a:solidFill>
                  <a:schemeClr val="bg1"/>
                </a:solidFill>
                <a:latin typeface="Times New Roman" panose="02020603050405020304" pitchFamily="18" charset="0"/>
                <a:cs typeface="Times New Roman" panose="02020603050405020304" pitchFamily="18" charset="0"/>
              </a:rPr>
              <a:t>It reveals a search for knowledge</a:t>
            </a:r>
          </a:p>
          <a:p>
            <a:pPr lvl="1"/>
            <a:r>
              <a:rPr lang="en-US" sz="2200" b="1" cap="none" smtClean="0">
                <a:solidFill>
                  <a:schemeClr val="bg1"/>
                </a:solidFill>
                <a:latin typeface="Times New Roman" panose="02020603050405020304" pitchFamily="18" charset="0"/>
                <a:cs typeface="Times New Roman" panose="02020603050405020304" pitchFamily="18" charset="0"/>
              </a:rPr>
              <a:t>It creates a backdrop for common issues we face in society and in humanity</a:t>
            </a:r>
          </a:p>
          <a:p>
            <a:r>
              <a:rPr lang="en-US" sz="2400" b="1" cap="none" smtClean="0">
                <a:solidFill>
                  <a:schemeClr val="bg1"/>
                </a:solidFill>
                <a:latin typeface="Times New Roman" panose="02020603050405020304" pitchFamily="18" charset="0"/>
                <a:cs typeface="Times New Roman" panose="02020603050405020304" pitchFamily="18" charset="0"/>
              </a:rPr>
              <a:t>It is the greatest archetype because…</a:t>
            </a:r>
          </a:p>
          <a:p>
            <a:pPr lvl="1"/>
            <a:r>
              <a:rPr lang="en-US" sz="2200" b="1" cap="none" smtClean="0">
                <a:solidFill>
                  <a:schemeClr val="bg1"/>
                </a:solidFill>
                <a:latin typeface="Times New Roman" panose="02020603050405020304" pitchFamily="18" charset="0"/>
                <a:cs typeface="Times New Roman" panose="02020603050405020304" pitchFamily="18" charset="0"/>
              </a:rPr>
              <a:t>We all have a need for answers</a:t>
            </a:r>
          </a:p>
          <a:p>
            <a:pPr lvl="1"/>
            <a:r>
              <a:rPr lang="en-US" sz="2200" b="1" cap="none" smtClean="0">
                <a:solidFill>
                  <a:schemeClr val="bg1"/>
                </a:solidFill>
                <a:latin typeface="Times New Roman" panose="02020603050405020304" pitchFamily="18" charset="0"/>
                <a:cs typeface="Times New Roman" panose="02020603050405020304" pitchFamily="18" charset="0"/>
              </a:rPr>
              <a:t>Most of us seek out the supernatural for help with the seemingly impossible.</a:t>
            </a:r>
          </a:p>
          <a:p>
            <a:pPr lvl="1"/>
            <a:r>
              <a:rPr lang="en-US" sz="2200" b="1" cap="none" smtClean="0">
                <a:solidFill>
                  <a:schemeClr val="bg1"/>
                </a:solidFill>
                <a:latin typeface="Times New Roman" panose="02020603050405020304" pitchFamily="18" charset="0"/>
                <a:cs typeface="Times New Roman" panose="02020603050405020304" pitchFamily="18" charset="0"/>
              </a:rPr>
              <a:t>And we can all relate to a need for something beyond ourselves </a:t>
            </a:r>
          </a:p>
        </p:txBody>
      </p:sp>
    </p:spTree>
    <p:extLst>
      <p:ext uri="{BB962C8B-B14F-4D97-AF65-F5344CB8AC3E}">
        <p14:creationId xmlns:p14="http://schemas.microsoft.com/office/powerpoint/2010/main" val="358172505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Works Cited</a:t>
            </a:r>
            <a:endParaRPr lang="en-US"/>
          </a:p>
        </p:txBody>
      </p:sp>
      <p:sp>
        <p:nvSpPr>
          <p:cNvPr id="3" name="Content Placeholder 2"/>
          <p:cNvSpPr>
            <a:spLocks noGrp="1"/>
          </p:cNvSpPr>
          <p:nvPr>
            <p:ph sz="quarter" idx="13"/>
          </p:nvPr>
        </p:nvSpPr>
        <p:spPr/>
        <p:txBody>
          <a:bodyPr>
            <a:normAutofit/>
          </a:bodyPr>
          <a:lstStyle/>
          <a:p>
            <a:r>
              <a:rPr lang="en-US" sz="2400" cap="none" smtClean="0">
                <a:latin typeface="Times New Roman" panose="02020603050405020304" pitchFamily="18" charset="0"/>
                <a:cs typeface="Times New Roman" panose="02020603050405020304" pitchFamily="18" charset="0"/>
              </a:rPr>
              <a:t>Knight, George T. “The Definition of the Supernatural.” </a:t>
            </a:r>
            <a:r>
              <a:rPr lang="en-US" sz="2400" i="1" cap="none" smtClean="0">
                <a:latin typeface="Times New Roman" panose="02020603050405020304" pitchFamily="18" charset="0"/>
                <a:cs typeface="Times New Roman" panose="02020603050405020304" pitchFamily="18" charset="0"/>
              </a:rPr>
              <a:t>The Harvard Theological Review</a:t>
            </a:r>
            <a:r>
              <a:rPr lang="en-US" sz="2400" cap="none" smtClean="0">
                <a:latin typeface="Times New Roman" panose="02020603050405020304" pitchFamily="18" charset="0"/>
                <a:cs typeface="Times New Roman" panose="02020603050405020304" pitchFamily="18" charset="0"/>
              </a:rPr>
              <a:t>, vol. 3, no. 3, 1910, pp. 310–324. </a:t>
            </a:r>
            <a:r>
              <a:rPr lang="en-US" sz="2400" i="1" cap="none" smtClean="0">
                <a:latin typeface="Times New Roman" panose="02020603050405020304" pitchFamily="18" charset="0"/>
                <a:cs typeface="Times New Roman" panose="02020603050405020304" pitchFamily="18" charset="0"/>
              </a:rPr>
              <a:t>JSTOR</a:t>
            </a:r>
            <a:r>
              <a:rPr lang="en-US" sz="2400" cap="none" smtClean="0">
                <a:latin typeface="Times New Roman" panose="02020603050405020304" pitchFamily="18" charset="0"/>
                <a:cs typeface="Times New Roman" panose="02020603050405020304" pitchFamily="18" charset="0"/>
              </a:rPr>
              <a:t>, www.Jstor.Org/stable/1507012.</a:t>
            </a:r>
          </a:p>
          <a:p>
            <a:r>
              <a:rPr lang="en-US" sz="2400" cap="none" smtClean="0">
                <a:latin typeface="Times New Roman" panose="02020603050405020304" pitchFamily="18" charset="0"/>
                <a:cs typeface="Times New Roman" panose="02020603050405020304" pitchFamily="18" charset="0"/>
              </a:rPr>
              <a:t>Tiwari, Ishita. “Creating a Life with an Abstract Inspiration.” Quora, 10 Apr. 2018. </a:t>
            </a:r>
            <a:r>
              <a:rPr lang="en-US" sz="2400" cap="none">
                <a:latin typeface="Times New Roman" panose="02020603050405020304" pitchFamily="18" charset="0"/>
                <a:cs typeface="Times New Roman" panose="02020603050405020304" pitchFamily="18" charset="0"/>
              </a:rPr>
              <a:t>h</a:t>
            </a:r>
            <a:r>
              <a:rPr lang="en-US" sz="2400" cap="none" smtClean="0">
                <a:latin typeface="Times New Roman" panose="02020603050405020304" pitchFamily="18" charset="0"/>
                <a:cs typeface="Times New Roman" panose="02020603050405020304" pitchFamily="18" charset="0"/>
              </a:rPr>
              <a:t>ttps://www.Quora.Com/why-do-humans-always-seek-the-unknown </a:t>
            </a:r>
            <a:r>
              <a:rPr lang="en-US" sz="2400" smtClean="0">
                <a:latin typeface="Times New Roman" panose="02020603050405020304" pitchFamily="18" charset="0"/>
                <a:cs typeface="Times New Roman" panose="02020603050405020304" pitchFamily="18" charset="0"/>
              </a:rPr>
              <a:t>. </a:t>
            </a:r>
            <a:r>
              <a:rPr lang="en-US" sz="2400" cap="none" smtClean="0">
                <a:latin typeface="Times New Roman" panose="02020603050405020304" pitchFamily="18" charset="0"/>
                <a:cs typeface="Times New Roman" panose="02020603050405020304" pitchFamily="18" charset="0"/>
              </a:rPr>
              <a:t>Accessed July 5, 2019.</a:t>
            </a:r>
            <a:endParaRPr lang="en-US" sz="2400" cap="none">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82621485"/>
      </p:ext>
    </p:extLst>
  </p:cSld>
  <p:clrMapOvr>
    <a:masterClrMapping/>
  </p:clrMapOvr>
</p:sld>
</file>

<file path=ppt/theme/theme1.xml><?xml version="1.0" encoding="utf-8"?>
<a:theme xmlns:a="http://schemas.openxmlformats.org/drawingml/2006/main" name="Droplet">
  <a:themeElements>
    <a:clrScheme name="Droplet">
      <a:dk1>
        <a:sysClr val="windowText" lastClr="000000"/>
      </a:dk1>
      <a:lt1>
        <a:sysClr val="window" lastClr="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scaled="0"/>
        </a:gradFill>
      </a:fillStyleLst>
      <a:lnStyleLst>
        <a:ln w="9525" cap="flat" cmpd="sng" algn="ctr">
          <a:solidFill>
            <a:schemeClr val="phClr">
              <a:shade val="60000"/>
            </a:scheme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scaled="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scaled="0"/>
        </a:gradFill>
      </a:bgFillStyleLst>
    </a:fmtScheme>
  </a:themeElements>
  <a:objectDefaults/>
  <a:extraClrSchemeLst/>
  <a:extLst>
    <a:ext uri="{05A4C25C-085E-4340-85A3-A5531E510DB2}">
      <thm15:themeFamily xmlns:thm15="http://schemas.microsoft.com/office/thememl/2012/main" name="Droplet" id="{8984A317-299A-4E50-B45D-BFC9EDE2337A}" vid="{A633B6A3-9E7F-4C10-9C98-2517A313436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TM04033925[[fn=Droplet]]</Template>
  <TotalTime>2857</TotalTime>
  <Words>1269</Words>
  <Application>Microsoft Office PowerPoint</Application>
  <PresentationFormat>Widescreen</PresentationFormat>
  <Paragraphs>70</Paragraphs>
  <Slides>10</Slides>
  <Notes>8</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10</vt:i4>
      </vt:variant>
    </vt:vector>
  </HeadingPairs>
  <TitlesOfParts>
    <vt:vector size="15" baseType="lpstr">
      <vt:lpstr>Arial</vt:lpstr>
      <vt:lpstr>Calibri</vt:lpstr>
      <vt:lpstr>Times New Roman</vt:lpstr>
      <vt:lpstr>Tw Cen MT</vt:lpstr>
      <vt:lpstr>Droplet</vt:lpstr>
      <vt:lpstr>The Supernatural Intervention</vt:lpstr>
      <vt:lpstr>What Is It?</vt:lpstr>
      <vt:lpstr>Christian BackDrop</vt:lpstr>
      <vt:lpstr>Importance</vt:lpstr>
      <vt:lpstr>Roles and Examples</vt:lpstr>
      <vt:lpstr>This Archetype Resonates with Most People</vt:lpstr>
      <vt:lpstr>SuperNatural Heroes</vt:lpstr>
      <vt:lpstr>Reflecting Human Nature</vt:lpstr>
      <vt:lpstr>Conclusion</vt:lpstr>
      <vt:lpstr>Works Cited</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Hero Archetype</dc:title>
  <dc:creator>Suzan  Thompson</dc:creator>
  <cp:lastModifiedBy>Suzan  Thompson</cp:lastModifiedBy>
  <cp:revision>10</cp:revision>
  <dcterms:created xsi:type="dcterms:W3CDTF">2019-07-03T17:12:59Z</dcterms:created>
  <dcterms:modified xsi:type="dcterms:W3CDTF">2019-07-05T16:50:21Z</dcterms:modified>
</cp:coreProperties>
</file>